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91" r:id="rId3"/>
    <p:sldId id="260" r:id="rId4"/>
    <p:sldId id="261" r:id="rId5"/>
    <p:sldId id="262" r:id="rId6"/>
    <p:sldId id="275" r:id="rId7"/>
    <p:sldId id="303" r:id="rId8"/>
    <p:sldId id="298" r:id="rId9"/>
    <p:sldId id="301" r:id="rId10"/>
    <p:sldId id="306" r:id="rId11"/>
    <p:sldId id="296"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2" autoAdjust="0"/>
    <p:restoredTop sz="94660"/>
  </p:normalViewPr>
  <p:slideViewPr>
    <p:cSldViewPr snapToGrid="0">
      <p:cViewPr varScale="1">
        <p:scale>
          <a:sx n="66" d="100"/>
          <a:sy n="66" d="100"/>
        </p:scale>
        <p:origin x="72" y="492"/>
      </p:cViewPr>
      <p:guideLst/>
    </p:cSldViewPr>
  </p:slideViewPr>
  <p:notesTextViewPr>
    <p:cViewPr>
      <p:scale>
        <a:sx n="1" d="1"/>
        <a:sy n="1" d="1"/>
      </p:scale>
      <p:origin x="0" y="0"/>
    </p:cViewPr>
  </p:notesTextViewPr>
  <p:notesViewPr>
    <p:cSldViewPr snapToGrid="0">
      <p:cViewPr varScale="1">
        <p:scale>
          <a:sx n="73" d="100"/>
          <a:sy n="73" d="100"/>
        </p:scale>
        <p:origin x="213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998F-7CDC-4CD3-BBE4-EC9E24DB0971}" type="datetimeFigureOut">
              <a:rPr lang="en-GB" smtClean="0"/>
              <a:t>26/09/2019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FF71-B1B8-454F-9765-698A94172631}" type="slidenum">
              <a:rPr lang="en-GB" smtClean="0"/>
              <a:t>‹#›</a:t>
            </a:fld>
            <a:endParaRPr lang="en-GB"/>
          </a:p>
        </p:txBody>
      </p:sp>
    </p:spTree>
    <p:extLst>
      <p:ext uri="{BB962C8B-B14F-4D97-AF65-F5344CB8AC3E}">
        <p14:creationId xmlns:p14="http://schemas.microsoft.com/office/powerpoint/2010/main" val="229835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1FFF71-B1B8-454F-9765-698A94172631}" type="slidenum">
              <a:rPr lang="en-GB" smtClean="0"/>
              <a:t>1</a:t>
            </a:fld>
            <a:endParaRPr lang="en-GB"/>
          </a:p>
        </p:txBody>
      </p:sp>
    </p:spTree>
    <p:extLst>
      <p:ext uri="{BB962C8B-B14F-4D97-AF65-F5344CB8AC3E}">
        <p14:creationId xmlns:p14="http://schemas.microsoft.com/office/powerpoint/2010/main" val="304273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1FFF71-B1B8-454F-9765-698A94172631}" type="slidenum">
              <a:rPr lang="en-GB" smtClean="0"/>
              <a:t>10</a:t>
            </a:fld>
            <a:endParaRPr lang="en-GB"/>
          </a:p>
        </p:txBody>
      </p:sp>
    </p:spTree>
    <p:extLst>
      <p:ext uri="{BB962C8B-B14F-4D97-AF65-F5344CB8AC3E}">
        <p14:creationId xmlns:p14="http://schemas.microsoft.com/office/powerpoint/2010/main" val="318226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1FFF71-B1B8-454F-9765-698A94172631}" type="slidenum">
              <a:rPr lang="en-GB" smtClean="0"/>
              <a:t>11</a:t>
            </a:fld>
            <a:endParaRPr lang="en-GB"/>
          </a:p>
        </p:txBody>
      </p:sp>
    </p:spTree>
    <p:extLst>
      <p:ext uri="{BB962C8B-B14F-4D97-AF65-F5344CB8AC3E}">
        <p14:creationId xmlns:p14="http://schemas.microsoft.com/office/powerpoint/2010/main" val="202443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1FFF71-B1B8-454F-9765-698A94172631}" type="slidenum">
              <a:rPr lang="en-GB" smtClean="0"/>
              <a:t>12</a:t>
            </a:fld>
            <a:endParaRPr lang="en-GB"/>
          </a:p>
        </p:txBody>
      </p:sp>
    </p:spTree>
    <p:extLst>
      <p:ext uri="{BB962C8B-B14F-4D97-AF65-F5344CB8AC3E}">
        <p14:creationId xmlns:p14="http://schemas.microsoft.com/office/powerpoint/2010/main" val="335044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1FFF71-B1B8-454F-9765-698A94172631}" type="slidenum">
              <a:rPr lang="en-GB" smtClean="0"/>
              <a:t>2</a:t>
            </a:fld>
            <a:endParaRPr lang="en-GB"/>
          </a:p>
        </p:txBody>
      </p:sp>
    </p:spTree>
    <p:extLst>
      <p:ext uri="{BB962C8B-B14F-4D97-AF65-F5344CB8AC3E}">
        <p14:creationId xmlns:p14="http://schemas.microsoft.com/office/powerpoint/2010/main" val="396249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Young person receiving information they may or may not have asked for</a:t>
            </a:r>
          </a:p>
          <a:p>
            <a:endParaRPr lang="en-GB" dirty="0"/>
          </a:p>
          <a:p>
            <a:r>
              <a:rPr lang="en-GB" dirty="0" smtClean="0"/>
              <a:t>Commercial – may be unsuitable or ask for personal information</a:t>
            </a:r>
          </a:p>
          <a:p>
            <a:endParaRPr lang="en-GB" dirty="0"/>
          </a:p>
          <a:p>
            <a:r>
              <a:rPr lang="en-GB" dirty="0" smtClean="0"/>
              <a:t>Aggressive – lots of YouTube clips on street assaults, sporting and traffic accidents, etc. De-sensitisation.</a:t>
            </a:r>
          </a:p>
          <a:p>
            <a:endParaRPr lang="en-GB" dirty="0"/>
          </a:p>
          <a:p>
            <a:r>
              <a:rPr lang="en-GB" dirty="0" smtClean="0"/>
              <a:t>Sexual – even on YouTube if settings aren’t set properly.</a:t>
            </a:r>
          </a:p>
          <a:p>
            <a:endParaRPr lang="en-GB" dirty="0"/>
          </a:p>
          <a:p>
            <a:r>
              <a:rPr lang="en-GB" dirty="0" smtClean="0"/>
              <a:t>Values - issues with radicalisation, racial and religious intolerance, gender </a:t>
            </a:r>
            <a:r>
              <a:rPr lang="en-GB" dirty="0"/>
              <a:t>attitudes, </a:t>
            </a:r>
            <a:endParaRPr lang="en-GB" dirty="0" smtClean="0"/>
          </a:p>
          <a:p>
            <a:endParaRPr lang="en-GB" dirty="0"/>
          </a:p>
          <a:p>
            <a:r>
              <a:rPr lang="en-GB" dirty="0" smtClean="0"/>
              <a:t>FAKE News</a:t>
            </a:r>
          </a:p>
          <a:p>
            <a:endParaRPr lang="en-GB" dirty="0"/>
          </a:p>
          <a:p>
            <a:r>
              <a:rPr lang="en-GB" dirty="0"/>
              <a:t>Questionable value – body image, </a:t>
            </a:r>
            <a:r>
              <a:rPr lang="en-GB" dirty="0" smtClean="0"/>
              <a:t>anorexia websites</a:t>
            </a:r>
            <a:endParaRPr lang="en-GB" dirty="0"/>
          </a:p>
          <a:p>
            <a:endParaRPr lang="en-GB" dirty="0" smtClean="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291FFF71-B1B8-454F-9765-698A94172631}" type="slidenum">
              <a:rPr lang="en-GB" smtClean="0"/>
              <a:t>3</a:t>
            </a:fld>
            <a:endParaRPr lang="en-GB"/>
          </a:p>
        </p:txBody>
      </p:sp>
    </p:spTree>
    <p:extLst>
      <p:ext uri="{BB962C8B-B14F-4D97-AF65-F5344CB8AC3E}">
        <p14:creationId xmlns:p14="http://schemas.microsoft.com/office/powerpoint/2010/main" val="280720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Tracking  - location, e.g. find iPhone</a:t>
            </a:r>
          </a:p>
          <a:p>
            <a:pPr marL="171450" indent="-171450">
              <a:buFont typeface="Arial" panose="020B0604020202020204" pitchFamily="34" charset="0"/>
              <a:buChar char="•"/>
            </a:pPr>
            <a:r>
              <a:rPr lang="en-GB" dirty="0" smtClean="0"/>
              <a:t>Personal Data on valid (Google) and invalid sites</a:t>
            </a:r>
          </a:p>
          <a:p>
            <a:pPr marL="171450" indent="-171450">
              <a:buFont typeface="Arial" panose="020B0604020202020204" pitchFamily="34" charset="0"/>
              <a:buChar char="•"/>
            </a:pPr>
            <a:r>
              <a:rPr lang="en-GB" b="1" u="sng" dirty="0">
                <a:solidFill>
                  <a:srgbClr val="252525"/>
                </a:solidFill>
              </a:rPr>
              <a:t>Cyberbullying</a:t>
            </a:r>
            <a:r>
              <a:rPr lang="en-GB" dirty="0">
                <a:solidFill>
                  <a:srgbClr val="252525"/>
                </a:solidFill>
              </a:rPr>
              <a:t> is a </a:t>
            </a:r>
            <a:r>
              <a:rPr lang="en-GB" dirty="0"/>
              <a:t>bullying</a:t>
            </a:r>
            <a:r>
              <a:rPr lang="en-GB" dirty="0">
                <a:solidFill>
                  <a:srgbClr val="252525"/>
                </a:solidFill>
              </a:rPr>
              <a:t> using electronic forms of contact.  Bullying or harassment can be identified by repeated behaviour and an intent to harm and can include posting rumours about a person, </a:t>
            </a:r>
            <a:r>
              <a:rPr lang="en-GB" dirty="0"/>
              <a:t>threats, sexual remarks, disclose victims' personal information, or pejorative labels (i.e., hate speech).</a:t>
            </a:r>
            <a:r>
              <a:rPr lang="en-GB" baseline="30000" dirty="0"/>
              <a:t> </a:t>
            </a:r>
            <a:r>
              <a:rPr lang="en-GB" dirty="0"/>
              <a:t>(Wikipedia 2017)</a:t>
            </a:r>
          </a:p>
          <a:p>
            <a:pPr marL="171450" indent="-171450">
              <a:buFont typeface="Arial" panose="020B0604020202020204" pitchFamily="34" charset="0"/>
              <a:buChar char="•"/>
            </a:pPr>
            <a:r>
              <a:rPr lang="en-GB" b="1" u="sng" dirty="0" smtClean="0">
                <a:solidFill>
                  <a:srgbClr val="222222"/>
                </a:solidFill>
              </a:rPr>
              <a:t>Child</a:t>
            </a:r>
            <a:r>
              <a:rPr lang="en-GB" b="1" u="sng" dirty="0">
                <a:solidFill>
                  <a:srgbClr val="222222"/>
                </a:solidFill>
              </a:rPr>
              <a:t> grooming</a:t>
            </a:r>
            <a:r>
              <a:rPr lang="en-GB" dirty="0">
                <a:solidFill>
                  <a:srgbClr val="222222"/>
                </a:solidFill>
              </a:rPr>
              <a:t> is befriending and establishing an emotional connection with a child, and sometimes the family, to lower the child's inhibitions for child sexual abuse. It lures minors into trafficking of children, illicit businesses such as child prostitution, or the production of child pornography. (Wikipedia 2017)</a:t>
            </a:r>
            <a:endParaRPr lang="en-GB" dirty="0"/>
          </a:p>
          <a:p>
            <a:pPr marL="171450" indent="-171450">
              <a:buFont typeface="Arial" panose="020B0604020202020204" pitchFamily="34" charset="0"/>
              <a:buChar char="•"/>
            </a:pPr>
            <a:r>
              <a:rPr lang="en-GB" dirty="0"/>
              <a:t>Self harm websites</a:t>
            </a:r>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291FFF71-B1B8-454F-9765-698A94172631}" type="slidenum">
              <a:rPr lang="en-GB" smtClean="0"/>
              <a:t>4</a:t>
            </a:fld>
            <a:endParaRPr lang="en-GB"/>
          </a:p>
        </p:txBody>
      </p:sp>
    </p:spTree>
    <p:extLst>
      <p:ext uri="{BB962C8B-B14F-4D97-AF65-F5344CB8AC3E}">
        <p14:creationId xmlns:p14="http://schemas.microsoft.com/office/powerpoint/2010/main" val="50390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Young person actually doing these</a:t>
            </a:r>
          </a:p>
          <a:p>
            <a:endParaRPr lang="en-GB" dirty="0"/>
          </a:p>
          <a:p>
            <a:r>
              <a:rPr lang="en-GB" dirty="0" smtClean="0"/>
              <a:t>Illegal downloading – </a:t>
            </a:r>
            <a:r>
              <a:rPr lang="en-GB" dirty="0" err="1" smtClean="0"/>
              <a:t>legailty</a:t>
            </a:r>
            <a:r>
              <a:rPr lang="en-GB" dirty="0" smtClean="0"/>
              <a:t> (KODI boxes) , chance of viruses, possible costs in the future</a:t>
            </a:r>
          </a:p>
          <a:p>
            <a:r>
              <a:rPr lang="en-GB" dirty="0" smtClean="0"/>
              <a:t>Hacking – world wide so possibility of court case in, e.g. the US</a:t>
            </a:r>
          </a:p>
          <a:p>
            <a:r>
              <a:rPr lang="en-GB" dirty="0" smtClean="0"/>
              <a:t>Online gambling – addiction and costs</a:t>
            </a:r>
          </a:p>
          <a:p>
            <a:r>
              <a:rPr lang="en-GB" dirty="0" smtClean="0"/>
              <a:t>Ability to access world wide values – rise of ISIS through social media “the </a:t>
            </a:r>
            <a:r>
              <a:rPr lang="en-GB" dirty="0"/>
              <a:t>organization releases, on average, 38 new items per day—20-minute videos, full-length documentaries, photo essays, audio clips, and pamphlets, in languages ranging from Russian to </a:t>
            </a:r>
            <a:r>
              <a:rPr lang="en-GB" dirty="0" smtClean="0"/>
              <a:t>Bengali”</a:t>
            </a:r>
          </a:p>
          <a:p>
            <a:r>
              <a:rPr lang="en-GB" dirty="0"/>
              <a:t>C</a:t>
            </a:r>
            <a:r>
              <a:rPr lang="en-GB" dirty="0" smtClean="0"/>
              <a:t>yberbullying – child as the actor – bad words spoken in the real world disappear and are difficult to prove, once said on the web they can be there forever.</a:t>
            </a:r>
            <a:r>
              <a:rPr lang="en-GB" dirty="0"/>
              <a:t> </a:t>
            </a:r>
            <a:endParaRPr lang="en-GB" dirty="0" smtClean="0"/>
          </a:p>
          <a:p>
            <a:endParaRPr lang="en-GB" dirty="0" smtClean="0"/>
          </a:p>
          <a:p>
            <a:r>
              <a:rPr lang="en-GB" b="1" u="sng" dirty="0"/>
              <a:t>Sexting</a:t>
            </a:r>
            <a:r>
              <a:rPr lang="en-GB" dirty="0"/>
              <a:t> is sending, receiving, or </a:t>
            </a:r>
            <a:r>
              <a:rPr lang="en-GB" dirty="0" smtClean="0"/>
              <a:t>forwarding sexually explicit messages</a:t>
            </a:r>
            <a:r>
              <a:rPr lang="en-GB" dirty="0"/>
              <a:t>, photographs or images, primarily between mobile phones</a:t>
            </a:r>
            <a:r>
              <a:rPr lang="en-GB" dirty="0" smtClean="0"/>
              <a:t>. More of a problem than you would expect.</a:t>
            </a:r>
            <a:endParaRPr lang="en-GB" dirty="0"/>
          </a:p>
        </p:txBody>
      </p:sp>
      <p:sp>
        <p:nvSpPr>
          <p:cNvPr id="4" name="Slide Number Placeholder 3"/>
          <p:cNvSpPr>
            <a:spLocks noGrp="1"/>
          </p:cNvSpPr>
          <p:nvPr>
            <p:ph type="sldNum" sz="quarter" idx="10"/>
          </p:nvPr>
        </p:nvSpPr>
        <p:spPr/>
        <p:txBody>
          <a:bodyPr/>
          <a:lstStyle/>
          <a:p>
            <a:fld id="{291FFF71-B1B8-454F-9765-698A94172631}" type="slidenum">
              <a:rPr lang="en-GB" smtClean="0"/>
              <a:t>5</a:t>
            </a:fld>
            <a:endParaRPr lang="en-GB"/>
          </a:p>
        </p:txBody>
      </p:sp>
    </p:spTree>
    <p:extLst>
      <p:ext uri="{BB962C8B-B14F-4D97-AF65-F5344CB8AC3E}">
        <p14:creationId xmlns:p14="http://schemas.microsoft.com/office/powerpoint/2010/main" val="276265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things we emphasis is that once something is on the internet then it is difficult or impossible to remove.</a:t>
            </a:r>
          </a:p>
          <a:p>
            <a:endParaRPr lang="en-GB" dirty="0"/>
          </a:p>
          <a:p>
            <a:r>
              <a:rPr lang="en-GB" dirty="0" smtClean="0"/>
              <a:t>This can cause problems for people in the future.</a:t>
            </a:r>
            <a:endParaRPr lang="en-GB" dirty="0"/>
          </a:p>
        </p:txBody>
      </p:sp>
      <p:sp>
        <p:nvSpPr>
          <p:cNvPr id="4" name="Slide Number Placeholder 3"/>
          <p:cNvSpPr>
            <a:spLocks noGrp="1"/>
          </p:cNvSpPr>
          <p:nvPr>
            <p:ph type="sldNum" sz="quarter" idx="10"/>
          </p:nvPr>
        </p:nvSpPr>
        <p:spPr/>
        <p:txBody>
          <a:bodyPr/>
          <a:lstStyle/>
          <a:p>
            <a:fld id="{291FFF71-B1B8-454F-9765-698A94172631}" type="slidenum">
              <a:rPr lang="en-GB" smtClean="0"/>
              <a:t>6</a:t>
            </a:fld>
            <a:endParaRPr lang="en-GB"/>
          </a:p>
        </p:txBody>
      </p:sp>
    </p:spTree>
    <p:extLst>
      <p:ext uri="{BB962C8B-B14F-4D97-AF65-F5344CB8AC3E}">
        <p14:creationId xmlns:p14="http://schemas.microsoft.com/office/powerpoint/2010/main" val="402900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1FFF71-B1B8-454F-9765-698A94172631}" type="slidenum">
              <a:rPr lang="en-GB" smtClean="0"/>
              <a:t>7</a:t>
            </a:fld>
            <a:endParaRPr lang="en-GB"/>
          </a:p>
        </p:txBody>
      </p:sp>
    </p:spTree>
    <p:extLst>
      <p:ext uri="{BB962C8B-B14F-4D97-AF65-F5344CB8AC3E}">
        <p14:creationId xmlns:p14="http://schemas.microsoft.com/office/powerpoint/2010/main" val="102072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1FFF71-B1B8-454F-9765-698A94172631}" type="slidenum">
              <a:rPr lang="en-GB" smtClean="0"/>
              <a:t>8</a:t>
            </a:fld>
            <a:endParaRPr lang="en-GB"/>
          </a:p>
        </p:txBody>
      </p:sp>
    </p:spTree>
    <p:extLst>
      <p:ext uri="{BB962C8B-B14F-4D97-AF65-F5344CB8AC3E}">
        <p14:creationId xmlns:p14="http://schemas.microsoft.com/office/powerpoint/2010/main" val="125306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Legality of saving/sending evidence – do not send it to someone else if sexual as it could be held against you.</a:t>
            </a:r>
          </a:p>
          <a:p>
            <a:endParaRPr lang="en-GB" dirty="0"/>
          </a:p>
        </p:txBody>
      </p:sp>
      <p:sp>
        <p:nvSpPr>
          <p:cNvPr id="4" name="Slide Number Placeholder 3"/>
          <p:cNvSpPr>
            <a:spLocks noGrp="1"/>
          </p:cNvSpPr>
          <p:nvPr>
            <p:ph type="sldNum" sz="quarter" idx="10"/>
          </p:nvPr>
        </p:nvSpPr>
        <p:spPr/>
        <p:txBody>
          <a:bodyPr/>
          <a:lstStyle/>
          <a:p>
            <a:fld id="{291FFF71-B1B8-454F-9765-698A94172631}" type="slidenum">
              <a:rPr lang="en-GB" smtClean="0"/>
              <a:t>9</a:t>
            </a:fld>
            <a:endParaRPr lang="en-GB"/>
          </a:p>
        </p:txBody>
      </p:sp>
    </p:spTree>
    <p:extLst>
      <p:ext uri="{BB962C8B-B14F-4D97-AF65-F5344CB8AC3E}">
        <p14:creationId xmlns:p14="http://schemas.microsoft.com/office/powerpoint/2010/main" val="418962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849911-8A2D-49D2-ABD6-7F182C7C1BA0}" type="datetimeFigureOut">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233982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65712" y="0"/>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849911-8A2D-49D2-ABD6-7F182C7C1BA0}" type="datetimeFigureOut">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69484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849911-8A2D-49D2-ABD6-7F182C7C1BA0}" type="datetimeFigureOut">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427951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712" y="0"/>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849911-8A2D-49D2-ABD6-7F182C7C1BA0}" type="datetimeFigureOut">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275917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49911-8A2D-49D2-ABD6-7F182C7C1BA0}" type="datetimeFigureOut">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378862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712" y="0"/>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849911-8A2D-49D2-ABD6-7F182C7C1BA0}" type="datetimeFigureOut">
              <a:rPr lang="en-GB" smtClean="0"/>
              <a:t>26/09/2019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167767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849911-8A2D-49D2-ABD6-7F182C7C1BA0}" type="datetimeFigureOut">
              <a:rPr lang="en-GB" smtClean="0"/>
              <a:t>26/09/2019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424887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5712" y="0"/>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849911-8A2D-49D2-ABD6-7F182C7C1BA0}" type="datetimeFigureOut">
              <a:rPr lang="en-GB" smtClean="0"/>
              <a:t>26/09/2019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82188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49911-8A2D-49D2-ABD6-7F182C7C1BA0}" type="datetimeFigureOut">
              <a:rPr lang="en-GB" smtClean="0"/>
              <a:t>26/09/2019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302825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49911-8A2D-49D2-ABD6-7F182C7C1BA0}" type="datetimeFigureOut">
              <a:rPr lang="en-GB" smtClean="0"/>
              <a:t>26/09/2019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378570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49911-8A2D-49D2-ABD6-7F182C7C1BA0}" type="datetimeFigureOut">
              <a:rPr lang="en-GB" smtClean="0"/>
              <a:t>26/09/2019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ED886-D5F5-4497-8798-E38597D3E0B1}" type="slidenum">
              <a:rPr lang="en-GB" smtClean="0"/>
              <a:t>‹#›</a:t>
            </a:fld>
            <a:endParaRPr lang="en-GB"/>
          </a:p>
        </p:txBody>
      </p:sp>
    </p:spTree>
    <p:extLst>
      <p:ext uri="{BB962C8B-B14F-4D97-AF65-F5344CB8AC3E}">
        <p14:creationId xmlns:p14="http://schemas.microsoft.com/office/powerpoint/2010/main" val="125022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49911-8A2D-49D2-ABD6-7F182C7C1BA0}" type="datetimeFigureOut">
              <a:rPr lang="en-GB" smtClean="0"/>
              <a:t>26/09/2019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ED886-D5F5-4497-8798-E38597D3E0B1}" type="slidenum">
              <a:rPr lang="en-GB" smtClean="0"/>
              <a:t>‹#›</a:t>
            </a:fld>
            <a:endParaRPr lang="en-GB"/>
          </a:p>
        </p:txBody>
      </p:sp>
      <p:sp>
        <p:nvSpPr>
          <p:cNvPr id="8" name="TextBox 7"/>
          <p:cNvSpPr txBox="1"/>
          <p:nvPr userDrawn="1"/>
        </p:nvSpPr>
        <p:spPr>
          <a:xfrm>
            <a:off x="360989" y="1307355"/>
            <a:ext cx="997527" cy="369332"/>
          </a:xfrm>
          <a:prstGeom prst="rect">
            <a:avLst/>
          </a:prstGeom>
          <a:noFill/>
        </p:spPr>
        <p:txBody>
          <a:bodyPr wrap="square" rtlCol="0">
            <a:spAutoFit/>
          </a:bodyPr>
          <a:lstStyle/>
          <a:p>
            <a:r>
              <a:rPr lang="en-GB" dirty="0" smtClean="0"/>
              <a:t>E-Safety</a:t>
            </a:r>
            <a:endParaRPr lang="en-GB"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036" y="281709"/>
            <a:ext cx="867435" cy="995197"/>
          </a:xfrm>
          <a:prstGeom prst="rect">
            <a:avLst/>
          </a:prstGeom>
        </p:spPr>
      </p:pic>
    </p:spTree>
    <p:extLst>
      <p:ext uri="{BB962C8B-B14F-4D97-AF65-F5344CB8AC3E}">
        <p14:creationId xmlns:p14="http://schemas.microsoft.com/office/powerpoint/2010/main" val="426493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safesearchkids.com/internet-safety-tips-for-kids/#.WNjc9m_yvc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4426" y="2311312"/>
            <a:ext cx="9047748" cy="3785652"/>
          </a:xfrm>
          <a:prstGeom prst="rect">
            <a:avLst/>
          </a:prstGeom>
          <a:noFill/>
        </p:spPr>
        <p:txBody>
          <a:bodyPr wrap="square" rtlCol="0">
            <a:spAutoFit/>
          </a:bodyPr>
          <a:lstStyle/>
          <a:p>
            <a:pPr algn="ctr"/>
            <a:r>
              <a:rPr lang="en-GB" sz="6000" dirty="0" smtClean="0"/>
              <a:t>Safeguarding </a:t>
            </a:r>
            <a:r>
              <a:rPr lang="en-GB" sz="6000" dirty="0"/>
              <a:t>y</a:t>
            </a:r>
            <a:r>
              <a:rPr lang="en-GB" sz="6000" dirty="0" smtClean="0"/>
              <a:t>oung </a:t>
            </a:r>
            <a:r>
              <a:rPr lang="en-GB" sz="6000" dirty="0"/>
              <a:t>p</a:t>
            </a:r>
            <a:r>
              <a:rPr lang="en-GB" sz="6000" dirty="0" smtClean="0"/>
              <a:t>eople on the internet </a:t>
            </a:r>
          </a:p>
          <a:p>
            <a:pPr algn="ctr"/>
            <a:r>
              <a:rPr lang="en-GB" sz="6000" dirty="0" smtClean="0"/>
              <a:t>and </a:t>
            </a:r>
          </a:p>
          <a:p>
            <a:pPr algn="ctr"/>
            <a:r>
              <a:rPr lang="en-GB" sz="6000" dirty="0" smtClean="0"/>
              <a:t>related technologies.</a:t>
            </a:r>
            <a:endParaRPr lang="en-GB" sz="6000" dirty="0"/>
          </a:p>
        </p:txBody>
      </p:sp>
      <p:sp>
        <p:nvSpPr>
          <p:cNvPr id="2" name="Rectangle 1"/>
          <p:cNvSpPr/>
          <p:nvPr/>
        </p:nvSpPr>
        <p:spPr>
          <a:xfrm>
            <a:off x="2507280" y="762390"/>
            <a:ext cx="6939143" cy="1015663"/>
          </a:xfrm>
          <a:prstGeom prst="rect">
            <a:avLst/>
          </a:prstGeom>
        </p:spPr>
        <p:txBody>
          <a:bodyPr wrap="none">
            <a:spAutoFit/>
          </a:bodyPr>
          <a:lstStyle/>
          <a:p>
            <a:pPr algn="ctr"/>
            <a:r>
              <a:rPr lang="en-GB" sz="6000" b="1" u="sng" dirty="0" smtClean="0"/>
              <a:t>E-Safety – </a:t>
            </a:r>
            <a:r>
              <a:rPr lang="en-GB" sz="6000" b="1" u="sng" dirty="0" err="1" smtClean="0"/>
              <a:t>Cowbridge</a:t>
            </a:r>
            <a:endParaRPr lang="en-GB" sz="6000" b="1" u="sng" dirty="0"/>
          </a:p>
        </p:txBody>
      </p:sp>
    </p:spTree>
    <p:extLst>
      <p:ext uri="{BB962C8B-B14F-4D97-AF65-F5344CB8AC3E}">
        <p14:creationId xmlns:p14="http://schemas.microsoft.com/office/powerpoint/2010/main" val="2793088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3102" y="2686450"/>
            <a:ext cx="6224884" cy="1754326"/>
          </a:xfrm>
          <a:prstGeom prst="rect">
            <a:avLst/>
          </a:prstGeom>
        </p:spPr>
        <p:txBody>
          <a:bodyPr wrap="square">
            <a:spAutoFit/>
          </a:bodyPr>
          <a:lstStyle/>
          <a:p>
            <a:pPr algn="ctr"/>
            <a:r>
              <a:rPr lang="en-GB" sz="3600" dirty="0" smtClean="0"/>
              <a:t>All pupils receive age appropriate training in keeping themselves safe:</a:t>
            </a:r>
            <a:endParaRPr lang="en-GB" sz="3600" dirty="0"/>
          </a:p>
        </p:txBody>
      </p:sp>
      <p:sp>
        <p:nvSpPr>
          <p:cNvPr id="4" name="Rectangle 3"/>
          <p:cNvSpPr/>
          <p:nvPr/>
        </p:nvSpPr>
        <p:spPr>
          <a:xfrm>
            <a:off x="4924320" y="762390"/>
            <a:ext cx="2105063" cy="1015663"/>
          </a:xfrm>
          <a:prstGeom prst="rect">
            <a:avLst/>
          </a:prstGeom>
        </p:spPr>
        <p:txBody>
          <a:bodyPr wrap="none">
            <a:spAutoFit/>
          </a:bodyPr>
          <a:lstStyle/>
          <a:p>
            <a:pPr algn="ctr"/>
            <a:r>
              <a:rPr lang="en-GB" sz="6000" b="1" u="sng" dirty="0" smtClean="0"/>
              <a:t>Pupils</a:t>
            </a:r>
            <a:endParaRPr lang="en-GB" sz="6000" b="1" u="sng" dirty="0"/>
          </a:p>
        </p:txBody>
      </p:sp>
    </p:spTree>
    <p:extLst>
      <p:ext uri="{BB962C8B-B14F-4D97-AF65-F5344CB8AC3E}">
        <p14:creationId xmlns:p14="http://schemas.microsoft.com/office/powerpoint/2010/main" val="658109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7974" y="938655"/>
            <a:ext cx="8411688" cy="4801314"/>
          </a:xfrm>
          <a:prstGeom prst="rect">
            <a:avLst/>
          </a:prstGeom>
        </p:spPr>
        <p:txBody>
          <a:bodyPr wrap="square">
            <a:spAutoFit/>
          </a:bodyPr>
          <a:lstStyle/>
          <a:p>
            <a:pPr marL="285750" indent="-285750">
              <a:buFont typeface="Arial" panose="020B0604020202020204" pitchFamily="34" charset="0"/>
              <a:buChar char="•"/>
            </a:pPr>
            <a:r>
              <a:rPr lang="en-GB" b="1" u="sng" dirty="0" smtClean="0">
                <a:solidFill>
                  <a:srgbClr val="FF0000"/>
                </a:solidFill>
              </a:rPr>
              <a:t>Never</a:t>
            </a:r>
            <a:r>
              <a:rPr lang="en-GB" dirty="0" smtClean="0">
                <a:solidFill>
                  <a:srgbClr val="666666"/>
                </a:solidFill>
              </a:rPr>
              <a:t> </a:t>
            </a:r>
            <a:r>
              <a:rPr lang="en-GB" dirty="0">
                <a:solidFill>
                  <a:srgbClr val="666666"/>
                </a:solidFill>
              </a:rPr>
              <a:t>to agree to </a:t>
            </a:r>
            <a:r>
              <a:rPr lang="en-GB" dirty="0">
                <a:solidFill>
                  <a:srgbClr val="FF0000"/>
                </a:solidFill>
              </a:rPr>
              <a:t>meet</a:t>
            </a:r>
            <a:r>
              <a:rPr lang="en-GB" dirty="0">
                <a:solidFill>
                  <a:srgbClr val="666666"/>
                </a:solidFill>
              </a:rPr>
              <a:t> someone that you have met online. If you do not know the person in ‘real life’, tell your parents about anyone this is asking to meet you</a:t>
            </a:r>
            <a:r>
              <a:rPr lang="en-GB" dirty="0" smtClean="0">
                <a:solidFill>
                  <a:srgbClr val="666666"/>
                </a:solidFill>
              </a:rPr>
              <a:t>.</a:t>
            </a:r>
          </a:p>
          <a:p>
            <a:pPr marL="285750" indent="-285750">
              <a:buFont typeface="Arial" panose="020B0604020202020204" pitchFamily="34" charset="0"/>
              <a:buChar char="•"/>
            </a:pPr>
            <a:r>
              <a:rPr lang="en-GB" dirty="0">
                <a:solidFill>
                  <a:srgbClr val="666666"/>
                </a:solidFill>
              </a:rPr>
              <a:t>Do not give out </a:t>
            </a:r>
            <a:r>
              <a:rPr lang="en-GB" dirty="0">
                <a:solidFill>
                  <a:srgbClr val="FF0000"/>
                </a:solidFill>
              </a:rPr>
              <a:t>personal information </a:t>
            </a:r>
            <a:r>
              <a:rPr lang="en-GB" dirty="0">
                <a:solidFill>
                  <a:srgbClr val="666666"/>
                </a:solidFill>
              </a:rPr>
              <a:t>about yourself online without your parent’s permission. This includes your name, where you live or your telephone number</a:t>
            </a:r>
            <a:r>
              <a:rPr lang="en-GB" dirty="0" smtClean="0">
                <a:solidFill>
                  <a:srgbClr val="666666"/>
                </a:solidFill>
              </a:rPr>
              <a:t>.</a:t>
            </a:r>
            <a:endParaRPr lang="en-GB" dirty="0">
              <a:solidFill>
                <a:srgbClr val="666666"/>
              </a:solidFill>
            </a:endParaRPr>
          </a:p>
          <a:p>
            <a:pPr marL="285750" indent="-285750">
              <a:buFont typeface="Arial" panose="020B0604020202020204" pitchFamily="34" charset="0"/>
              <a:buChar char="•"/>
            </a:pPr>
            <a:r>
              <a:rPr lang="en-GB" dirty="0">
                <a:solidFill>
                  <a:srgbClr val="666666"/>
                </a:solidFill>
              </a:rPr>
              <a:t>Talk to your parents first about </a:t>
            </a:r>
            <a:r>
              <a:rPr lang="en-GB" dirty="0">
                <a:solidFill>
                  <a:srgbClr val="FF0000"/>
                </a:solidFill>
              </a:rPr>
              <a:t>pictures</a:t>
            </a:r>
            <a:r>
              <a:rPr lang="en-GB" dirty="0">
                <a:solidFill>
                  <a:srgbClr val="666666"/>
                </a:solidFill>
              </a:rPr>
              <a:t> you want to post online, whether they be of yourself or your friends and family members.</a:t>
            </a:r>
          </a:p>
          <a:p>
            <a:pPr marL="285750" indent="-285750">
              <a:buFont typeface="Arial" panose="020B0604020202020204" pitchFamily="34" charset="0"/>
              <a:buChar char="•"/>
            </a:pPr>
            <a:r>
              <a:rPr lang="en-GB" dirty="0">
                <a:solidFill>
                  <a:srgbClr val="666666"/>
                </a:solidFill>
              </a:rPr>
              <a:t>Do not respond to messages you receive that are </a:t>
            </a:r>
            <a:r>
              <a:rPr lang="en-GB" dirty="0">
                <a:solidFill>
                  <a:srgbClr val="FF0000"/>
                </a:solidFill>
              </a:rPr>
              <a:t>mean</a:t>
            </a:r>
            <a:r>
              <a:rPr lang="en-GB" dirty="0">
                <a:solidFill>
                  <a:srgbClr val="666666"/>
                </a:solidFill>
              </a:rPr>
              <a:t> or speaking meanly about others. Tell your parents about these messages.</a:t>
            </a:r>
          </a:p>
          <a:p>
            <a:pPr marL="285750" indent="-285750">
              <a:buFont typeface="Arial" panose="020B0604020202020204" pitchFamily="34" charset="0"/>
              <a:buChar char="•"/>
            </a:pPr>
            <a:r>
              <a:rPr lang="en-GB" dirty="0">
                <a:solidFill>
                  <a:srgbClr val="666666"/>
                </a:solidFill>
              </a:rPr>
              <a:t>Do not give out any of your </a:t>
            </a:r>
            <a:r>
              <a:rPr lang="en-GB" dirty="0">
                <a:solidFill>
                  <a:srgbClr val="FF0000"/>
                </a:solidFill>
              </a:rPr>
              <a:t>passwords</a:t>
            </a:r>
            <a:r>
              <a:rPr lang="en-GB" dirty="0">
                <a:solidFill>
                  <a:srgbClr val="666666"/>
                </a:solidFill>
              </a:rPr>
              <a:t> to friends or anyone you meet online.</a:t>
            </a:r>
          </a:p>
          <a:p>
            <a:pPr marL="285750" indent="-285750">
              <a:buFont typeface="Arial" panose="020B0604020202020204" pitchFamily="34" charset="0"/>
              <a:buChar char="•"/>
            </a:pPr>
            <a:r>
              <a:rPr lang="en-GB" dirty="0">
                <a:solidFill>
                  <a:srgbClr val="666666"/>
                </a:solidFill>
              </a:rPr>
              <a:t>Check with your parents first before </a:t>
            </a:r>
            <a:r>
              <a:rPr lang="en-GB" dirty="0">
                <a:solidFill>
                  <a:srgbClr val="FF0000"/>
                </a:solidFill>
              </a:rPr>
              <a:t>downloading</a:t>
            </a:r>
            <a:r>
              <a:rPr lang="en-GB" dirty="0">
                <a:solidFill>
                  <a:srgbClr val="666666"/>
                </a:solidFill>
              </a:rPr>
              <a:t> or installing any software on your computer.</a:t>
            </a:r>
          </a:p>
          <a:p>
            <a:pPr marL="285750" indent="-285750">
              <a:buFont typeface="Arial" panose="020B0604020202020204" pitchFamily="34" charset="0"/>
              <a:buChar char="•"/>
            </a:pPr>
            <a:r>
              <a:rPr lang="en-GB" dirty="0">
                <a:solidFill>
                  <a:srgbClr val="666666"/>
                </a:solidFill>
              </a:rPr>
              <a:t>Ensure </a:t>
            </a:r>
            <a:r>
              <a:rPr lang="en-GB" dirty="0">
                <a:solidFill>
                  <a:srgbClr val="FF0000"/>
                </a:solidFill>
              </a:rPr>
              <a:t>privacy settings </a:t>
            </a:r>
            <a:r>
              <a:rPr lang="en-GB" dirty="0">
                <a:solidFill>
                  <a:srgbClr val="666666"/>
                </a:solidFill>
              </a:rPr>
              <a:t>on activated on all of social media websites you use.</a:t>
            </a:r>
          </a:p>
          <a:p>
            <a:pPr marL="285750" indent="-285750">
              <a:buFont typeface="Arial" panose="020B0604020202020204" pitchFamily="34" charset="0"/>
              <a:buChar char="•"/>
            </a:pPr>
            <a:r>
              <a:rPr lang="en-GB" dirty="0">
                <a:solidFill>
                  <a:srgbClr val="666666"/>
                </a:solidFill>
              </a:rPr>
              <a:t>Always be </a:t>
            </a:r>
            <a:r>
              <a:rPr lang="en-GB" dirty="0">
                <a:solidFill>
                  <a:srgbClr val="FF0000"/>
                </a:solidFill>
              </a:rPr>
              <a:t>kind</a:t>
            </a:r>
            <a:r>
              <a:rPr lang="en-GB" dirty="0">
                <a:solidFill>
                  <a:srgbClr val="666666"/>
                </a:solidFill>
              </a:rPr>
              <a:t> of others online. Do not do anything that may hurt others including joining in conversations discussing other people’s problems.</a:t>
            </a:r>
          </a:p>
          <a:p>
            <a:pPr marL="285750" indent="-285750">
              <a:buFont typeface="Arial" panose="020B0604020202020204" pitchFamily="34" charset="0"/>
              <a:buChar char="•"/>
            </a:pPr>
            <a:r>
              <a:rPr lang="en-GB" dirty="0">
                <a:solidFill>
                  <a:srgbClr val="666666"/>
                </a:solidFill>
              </a:rPr>
              <a:t>Be careful about discussing details about your own </a:t>
            </a:r>
            <a:r>
              <a:rPr lang="en-GB" dirty="0">
                <a:solidFill>
                  <a:srgbClr val="FF0000"/>
                </a:solidFill>
              </a:rPr>
              <a:t>personal problems </a:t>
            </a:r>
            <a:r>
              <a:rPr lang="en-GB" dirty="0">
                <a:solidFill>
                  <a:srgbClr val="666666"/>
                </a:solidFill>
              </a:rPr>
              <a:t>with your friends online. It is better to speak to them in person. Tell your parents or teacher if you are struggling with something</a:t>
            </a:r>
            <a:r>
              <a:rPr lang="en-GB" dirty="0" smtClean="0">
                <a:solidFill>
                  <a:srgbClr val="666666"/>
                </a:solidFill>
              </a:rPr>
              <a:t>.</a:t>
            </a:r>
            <a:endParaRPr lang="en-GB" b="0" i="0" dirty="0">
              <a:solidFill>
                <a:srgbClr val="666666"/>
              </a:solidFill>
              <a:effectLst/>
            </a:endParaRPr>
          </a:p>
        </p:txBody>
      </p:sp>
      <p:sp>
        <p:nvSpPr>
          <p:cNvPr id="3" name="Rectangle 2"/>
          <p:cNvSpPr/>
          <p:nvPr/>
        </p:nvSpPr>
        <p:spPr>
          <a:xfrm>
            <a:off x="4318660" y="6253670"/>
            <a:ext cx="10169236" cy="369332"/>
          </a:xfrm>
          <a:prstGeom prst="rect">
            <a:avLst/>
          </a:prstGeom>
        </p:spPr>
        <p:txBody>
          <a:bodyPr wrap="square">
            <a:spAutoFit/>
          </a:bodyPr>
          <a:lstStyle/>
          <a:p>
            <a:r>
              <a:rPr lang="en-GB" dirty="0" smtClean="0">
                <a:hlinkClick r:id="rId3"/>
              </a:rPr>
              <a:t>www.safesearchkids.com/internet-safety-tips-for-kids</a:t>
            </a:r>
            <a:r>
              <a:rPr lang="en-GB" dirty="0">
                <a:hlinkClick r:id="rId3"/>
              </a:rPr>
              <a:t>/#.WNjc9m_yvcs</a:t>
            </a:r>
            <a:endParaRPr lang="en-GB" dirty="0"/>
          </a:p>
        </p:txBody>
      </p:sp>
      <p:sp>
        <p:nvSpPr>
          <p:cNvPr id="4" name="TextBox 3"/>
          <p:cNvSpPr txBox="1"/>
          <p:nvPr/>
        </p:nvSpPr>
        <p:spPr>
          <a:xfrm>
            <a:off x="1947553" y="415435"/>
            <a:ext cx="6287170" cy="523220"/>
          </a:xfrm>
          <a:prstGeom prst="rect">
            <a:avLst/>
          </a:prstGeom>
          <a:noFill/>
        </p:spPr>
        <p:txBody>
          <a:bodyPr wrap="none" rtlCol="0">
            <a:spAutoFit/>
          </a:bodyPr>
          <a:lstStyle/>
          <a:p>
            <a:r>
              <a:rPr lang="en-GB" sz="2800" u="sng" dirty="0" smtClean="0"/>
              <a:t>“Rules” that we emphasise in Key Stage 3.</a:t>
            </a:r>
            <a:endParaRPr lang="en-GB" sz="2800" u="sng" dirty="0"/>
          </a:p>
        </p:txBody>
      </p:sp>
    </p:spTree>
    <p:extLst>
      <p:ext uri="{BB962C8B-B14F-4D97-AF65-F5344CB8AC3E}">
        <p14:creationId xmlns:p14="http://schemas.microsoft.com/office/powerpoint/2010/main" val="1282516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12" t="5042" r="3352" b="6259"/>
          <a:stretch/>
        </p:blipFill>
        <p:spPr>
          <a:xfrm>
            <a:off x="2082019" y="282490"/>
            <a:ext cx="8384344" cy="6233957"/>
          </a:xfrm>
          <a:prstGeom prst="rect">
            <a:avLst/>
          </a:prstGeom>
        </p:spPr>
      </p:pic>
      <p:sp>
        <p:nvSpPr>
          <p:cNvPr id="3" name="TextBox 2"/>
          <p:cNvSpPr txBox="1"/>
          <p:nvPr/>
        </p:nvSpPr>
        <p:spPr>
          <a:xfrm>
            <a:off x="1957793" y="282490"/>
            <a:ext cx="8621112" cy="584775"/>
          </a:xfrm>
          <a:prstGeom prst="rect">
            <a:avLst/>
          </a:prstGeom>
          <a:solidFill>
            <a:schemeClr val="bg1"/>
          </a:solidFill>
        </p:spPr>
        <p:txBody>
          <a:bodyPr wrap="square" rtlCol="0">
            <a:spAutoFit/>
          </a:bodyPr>
          <a:lstStyle/>
          <a:p>
            <a:r>
              <a:rPr lang="en-GB" sz="3200" dirty="0" smtClean="0">
                <a:solidFill>
                  <a:schemeClr val="tx2"/>
                </a:solidFill>
              </a:rPr>
              <a:t>Older Pupils – Social Media and Digital Footprint</a:t>
            </a:r>
            <a:endParaRPr lang="en-GB" sz="3200" dirty="0">
              <a:solidFill>
                <a:schemeClr val="tx2"/>
              </a:solidFill>
            </a:endParaRPr>
          </a:p>
        </p:txBody>
      </p:sp>
    </p:spTree>
    <p:extLst>
      <p:ext uri="{BB962C8B-B14F-4D97-AF65-F5344CB8AC3E}">
        <p14:creationId xmlns:p14="http://schemas.microsoft.com/office/powerpoint/2010/main" val="2307834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9420" y="2343495"/>
            <a:ext cx="9047748" cy="1938992"/>
          </a:xfrm>
          <a:prstGeom prst="rect">
            <a:avLst/>
          </a:prstGeom>
          <a:noFill/>
        </p:spPr>
        <p:txBody>
          <a:bodyPr wrap="square" rtlCol="0">
            <a:spAutoFit/>
          </a:bodyPr>
          <a:lstStyle/>
          <a:p>
            <a:pPr algn="ctr"/>
            <a:r>
              <a:rPr lang="en-GB" sz="6000" dirty="0" smtClean="0"/>
              <a:t>What risks should we be guarding against?</a:t>
            </a:r>
            <a:endParaRPr lang="en-GB" sz="6000" dirty="0"/>
          </a:p>
        </p:txBody>
      </p:sp>
      <p:sp>
        <p:nvSpPr>
          <p:cNvPr id="2" name="TextBox 1"/>
          <p:cNvSpPr txBox="1"/>
          <p:nvPr/>
        </p:nvSpPr>
        <p:spPr>
          <a:xfrm>
            <a:off x="6163294" y="5474525"/>
            <a:ext cx="5172634" cy="369332"/>
          </a:xfrm>
          <a:prstGeom prst="rect">
            <a:avLst/>
          </a:prstGeom>
          <a:noFill/>
        </p:spPr>
        <p:txBody>
          <a:bodyPr wrap="none" rtlCol="0">
            <a:spAutoFit/>
          </a:bodyPr>
          <a:lstStyle/>
          <a:p>
            <a:r>
              <a:rPr lang="en-GB" dirty="0" smtClean="0"/>
              <a:t>Following information from the </a:t>
            </a:r>
            <a:r>
              <a:rPr lang="en-GB" dirty="0" err="1" smtClean="0"/>
              <a:t>EUKids</a:t>
            </a:r>
            <a:r>
              <a:rPr lang="en-GB" dirty="0" smtClean="0"/>
              <a:t> online project</a:t>
            </a:r>
            <a:endParaRPr lang="en-GB" dirty="0"/>
          </a:p>
        </p:txBody>
      </p:sp>
      <p:sp>
        <p:nvSpPr>
          <p:cNvPr id="4" name="Rectangle 3"/>
          <p:cNvSpPr/>
          <p:nvPr/>
        </p:nvSpPr>
        <p:spPr>
          <a:xfrm>
            <a:off x="4587911" y="762390"/>
            <a:ext cx="2777876" cy="1015663"/>
          </a:xfrm>
          <a:prstGeom prst="rect">
            <a:avLst/>
          </a:prstGeom>
        </p:spPr>
        <p:txBody>
          <a:bodyPr wrap="none">
            <a:spAutoFit/>
          </a:bodyPr>
          <a:lstStyle/>
          <a:p>
            <a:pPr algn="ctr"/>
            <a:r>
              <a:rPr lang="en-GB" sz="6000" b="1" u="sng" dirty="0"/>
              <a:t>E-Safety</a:t>
            </a:r>
          </a:p>
        </p:txBody>
      </p:sp>
    </p:spTree>
    <p:extLst>
      <p:ext uri="{BB962C8B-B14F-4D97-AF65-F5344CB8AC3E}">
        <p14:creationId xmlns:p14="http://schemas.microsoft.com/office/powerpoint/2010/main" val="1641219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3697" b="35609"/>
          <a:stretch/>
        </p:blipFill>
        <p:spPr>
          <a:xfrm>
            <a:off x="1441569" y="2755075"/>
            <a:ext cx="10243363" cy="3491346"/>
          </a:xfrm>
          <a:prstGeom prst="rect">
            <a:avLst/>
          </a:prstGeom>
          <a:ln>
            <a:solidFill>
              <a:schemeClr val="tx1"/>
            </a:solidFill>
          </a:ln>
        </p:spPr>
      </p:pic>
      <p:sp>
        <p:nvSpPr>
          <p:cNvPr id="3" name="TextBox 2"/>
          <p:cNvSpPr txBox="1"/>
          <p:nvPr/>
        </p:nvSpPr>
        <p:spPr>
          <a:xfrm>
            <a:off x="2039377" y="490945"/>
            <a:ext cx="9047748" cy="1938992"/>
          </a:xfrm>
          <a:prstGeom prst="rect">
            <a:avLst/>
          </a:prstGeom>
          <a:noFill/>
        </p:spPr>
        <p:txBody>
          <a:bodyPr wrap="square" rtlCol="0">
            <a:spAutoFit/>
          </a:bodyPr>
          <a:lstStyle/>
          <a:p>
            <a:pPr algn="ctr"/>
            <a:r>
              <a:rPr lang="en-GB" sz="6000" dirty="0" smtClean="0"/>
              <a:t>What risks should we be guarding against?</a:t>
            </a:r>
            <a:endParaRPr lang="en-GB" sz="6000" dirty="0"/>
          </a:p>
        </p:txBody>
      </p:sp>
    </p:spTree>
    <p:extLst>
      <p:ext uri="{BB962C8B-B14F-4D97-AF65-F5344CB8AC3E}">
        <p14:creationId xmlns:p14="http://schemas.microsoft.com/office/powerpoint/2010/main" val="317093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3676" b="38475"/>
          <a:stretch/>
        </p:blipFill>
        <p:spPr>
          <a:xfrm>
            <a:off x="1647490" y="2885704"/>
            <a:ext cx="10314909" cy="3123211"/>
          </a:xfrm>
          <a:prstGeom prst="rect">
            <a:avLst/>
          </a:prstGeom>
          <a:ln>
            <a:solidFill>
              <a:schemeClr val="tx1"/>
            </a:solidFill>
          </a:ln>
        </p:spPr>
      </p:pic>
      <p:sp>
        <p:nvSpPr>
          <p:cNvPr id="3" name="TextBox 2"/>
          <p:cNvSpPr txBox="1"/>
          <p:nvPr/>
        </p:nvSpPr>
        <p:spPr>
          <a:xfrm>
            <a:off x="2039377" y="490945"/>
            <a:ext cx="9047748" cy="1938992"/>
          </a:xfrm>
          <a:prstGeom prst="rect">
            <a:avLst/>
          </a:prstGeom>
          <a:noFill/>
        </p:spPr>
        <p:txBody>
          <a:bodyPr wrap="square" rtlCol="0">
            <a:spAutoFit/>
          </a:bodyPr>
          <a:lstStyle/>
          <a:p>
            <a:pPr algn="ctr"/>
            <a:r>
              <a:rPr lang="en-GB" sz="6000" dirty="0" smtClean="0"/>
              <a:t>What risks should we be guarding against?</a:t>
            </a:r>
            <a:endParaRPr lang="en-GB" sz="6000" dirty="0"/>
          </a:p>
        </p:txBody>
      </p:sp>
    </p:spTree>
    <p:extLst>
      <p:ext uri="{BB962C8B-B14F-4D97-AF65-F5344CB8AC3E}">
        <p14:creationId xmlns:p14="http://schemas.microsoft.com/office/powerpoint/2010/main" val="354130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4024" b="31184"/>
          <a:stretch/>
        </p:blipFill>
        <p:spPr>
          <a:xfrm>
            <a:off x="1657152" y="2933205"/>
            <a:ext cx="9812197" cy="3516133"/>
          </a:xfrm>
          <a:prstGeom prst="rect">
            <a:avLst/>
          </a:prstGeom>
          <a:ln>
            <a:solidFill>
              <a:schemeClr val="tx1"/>
            </a:solidFill>
          </a:ln>
        </p:spPr>
      </p:pic>
      <p:sp>
        <p:nvSpPr>
          <p:cNvPr id="3" name="TextBox 2"/>
          <p:cNvSpPr txBox="1"/>
          <p:nvPr/>
        </p:nvSpPr>
        <p:spPr>
          <a:xfrm>
            <a:off x="2039377" y="490945"/>
            <a:ext cx="9047748" cy="1938992"/>
          </a:xfrm>
          <a:prstGeom prst="rect">
            <a:avLst/>
          </a:prstGeom>
          <a:noFill/>
        </p:spPr>
        <p:txBody>
          <a:bodyPr wrap="square" rtlCol="0">
            <a:spAutoFit/>
          </a:bodyPr>
          <a:lstStyle/>
          <a:p>
            <a:pPr algn="ctr"/>
            <a:r>
              <a:rPr lang="en-GB" sz="6000" dirty="0" smtClean="0"/>
              <a:t>What risks should we be guarding against?</a:t>
            </a:r>
            <a:endParaRPr lang="en-GB" sz="6000" dirty="0"/>
          </a:p>
        </p:txBody>
      </p:sp>
    </p:spTree>
    <p:extLst>
      <p:ext uri="{BB962C8B-B14F-4D97-AF65-F5344CB8AC3E}">
        <p14:creationId xmlns:p14="http://schemas.microsoft.com/office/powerpoint/2010/main" val="845770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278" y="1915984"/>
            <a:ext cx="9745213" cy="2862322"/>
          </a:xfrm>
          <a:prstGeom prst="rect">
            <a:avLst/>
          </a:prstGeom>
          <a:noFill/>
        </p:spPr>
        <p:txBody>
          <a:bodyPr wrap="square" rtlCol="0">
            <a:spAutoFit/>
          </a:bodyPr>
          <a:lstStyle/>
          <a:p>
            <a:pPr algn="ctr"/>
            <a:r>
              <a:rPr lang="en-GB" sz="6000" dirty="0" smtClean="0"/>
              <a:t>Not just a problem for now</a:t>
            </a:r>
          </a:p>
          <a:p>
            <a:pPr algn="ctr"/>
            <a:endParaRPr lang="en-GB" sz="6000" dirty="0"/>
          </a:p>
          <a:p>
            <a:pPr algn="ctr"/>
            <a:r>
              <a:rPr lang="en-GB" sz="6000" dirty="0" smtClean="0"/>
              <a:t>Your Digital Profile/Footprint</a:t>
            </a:r>
            <a:endParaRPr lang="en-GB" sz="6000" dirty="0"/>
          </a:p>
        </p:txBody>
      </p:sp>
    </p:spTree>
    <p:extLst>
      <p:ext uri="{BB962C8B-B14F-4D97-AF65-F5344CB8AC3E}">
        <p14:creationId xmlns:p14="http://schemas.microsoft.com/office/powerpoint/2010/main" val="720394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834" r="10476"/>
          <a:stretch/>
        </p:blipFill>
        <p:spPr>
          <a:xfrm>
            <a:off x="2496457" y="0"/>
            <a:ext cx="6728036" cy="6840000"/>
          </a:xfrm>
          <a:prstGeom prst="rect">
            <a:avLst/>
          </a:prstGeom>
        </p:spPr>
      </p:pic>
    </p:spTree>
    <p:extLst>
      <p:ext uri="{BB962C8B-B14F-4D97-AF65-F5344CB8AC3E}">
        <p14:creationId xmlns:p14="http://schemas.microsoft.com/office/powerpoint/2010/main" val="216487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9420" y="2343495"/>
            <a:ext cx="9047748" cy="1938992"/>
          </a:xfrm>
          <a:prstGeom prst="rect">
            <a:avLst/>
          </a:prstGeom>
          <a:noFill/>
        </p:spPr>
        <p:txBody>
          <a:bodyPr wrap="square" rtlCol="0">
            <a:spAutoFit/>
          </a:bodyPr>
          <a:lstStyle/>
          <a:p>
            <a:pPr algn="ctr"/>
            <a:r>
              <a:rPr lang="en-GB" sz="6000" dirty="0" smtClean="0"/>
              <a:t>Approach adopted by the School</a:t>
            </a:r>
            <a:endParaRPr lang="en-GB" sz="6000" dirty="0"/>
          </a:p>
        </p:txBody>
      </p:sp>
      <p:sp>
        <p:nvSpPr>
          <p:cNvPr id="4" name="Rectangle 3"/>
          <p:cNvSpPr/>
          <p:nvPr/>
        </p:nvSpPr>
        <p:spPr>
          <a:xfrm>
            <a:off x="4587911" y="762390"/>
            <a:ext cx="2777876" cy="1015663"/>
          </a:xfrm>
          <a:prstGeom prst="rect">
            <a:avLst/>
          </a:prstGeom>
        </p:spPr>
        <p:txBody>
          <a:bodyPr wrap="none">
            <a:spAutoFit/>
          </a:bodyPr>
          <a:lstStyle/>
          <a:p>
            <a:pPr algn="ctr"/>
            <a:r>
              <a:rPr lang="en-GB" sz="6000" b="1" u="sng" dirty="0"/>
              <a:t>E-Safety</a:t>
            </a:r>
          </a:p>
        </p:txBody>
      </p:sp>
    </p:spTree>
    <p:extLst>
      <p:ext uri="{BB962C8B-B14F-4D97-AF65-F5344CB8AC3E}">
        <p14:creationId xmlns:p14="http://schemas.microsoft.com/office/powerpoint/2010/main" val="3643743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8187" y="4017636"/>
            <a:ext cx="7790213" cy="1200329"/>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GB" sz="2400" dirty="0" smtClean="0"/>
              <a:t>Manage pupil well being </a:t>
            </a:r>
            <a:r>
              <a:rPr lang="en-GB" sz="2400" dirty="0"/>
              <a:t>(reassurance, </a:t>
            </a:r>
            <a:r>
              <a:rPr lang="en-GB" sz="2400" dirty="0" smtClean="0"/>
              <a:t>support of victim).</a:t>
            </a:r>
          </a:p>
          <a:p>
            <a:pPr marL="285750" indent="-285750">
              <a:buFont typeface="Arial" panose="020B0604020202020204" pitchFamily="34" charset="0"/>
              <a:buChar char="•"/>
            </a:pPr>
            <a:r>
              <a:rPr lang="en-GB" sz="2400" dirty="0"/>
              <a:t>Contact safeguarding officer immediately </a:t>
            </a:r>
            <a:endParaRPr lang="en-GB" sz="2400" dirty="0" smtClean="0"/>
          </a:p>
          <a:p>
            <a:pPr marL="285750" indent="-285750">
              <a:buFont typeface="Arial" panose="020B0604020202020204" pitchFamily="34" charset="0"/>
              <a:buChar char="•"/>
            </a:pPr>
            <a:r>
              <a:rPr lang="en-GB" sz="2400" dirty="0" smtClean="0"/>
              <a:t>If possible and legal, save evidence.</a:t>
            </a:r>
          </a:p>
        </p:txBody>
      </p:sp>
      <p:sp>
        <p:nvSpPr>
          <p:cNvPr id="3" name="Rectangle 2"/>
          <p:cNvSpPr/>
          <p:nvPr/>
        </p:nvSpPr>
        <p:spPr>
          <a:xfrm>
            <a:off x="2268187" y="2113014"/>
            <a:ext cx="7956804" cy="1569660"/>
          </a:xfrm>
          <a:prstGeom prst="rect">
            <a:avLst/>
          </a:prstGeom>
        </p:spPr>
        <p:txBody>
          <a:bodyPr wrap="square">
            <a:spAutoFit/>
          </a:bodyPr>
          <a:lstStyle/>
          <a:p>
            <a:r>
              <a:rPr lang="en-GB" sz="2400" b="1" dirty="0" smtClean="0"/>
              <a:t>All staff receive training in E-Safety </a:t>
            </a:r>
          </a:p>
          <a:p>
            <a:endParaRPr lang="en-GB" sz="2400" b="1" dirty="0"/>
          </a:p>
          <a:p>
            <a:r>
              <a:rPr lang="en-GB" sz="2400" b="1" dirty="0" smtClean="0"/>
              <a:t>but a general guideline </a:t>
            </a:r>
            <a:r>
              <a:rPr lang="en-GB" sz="2400" b="1" dirty="0"/>
              <a:t>for Cowbridge staff </a:t>
            </a:r>
            <a:endParaRPr lang="en-GB" sz="2400" b="1" dirty="0" smtClean="0"/>
          </a:p>
          <a:p>
            <a:r>
              <a:rPr lang="en-GB" sz="2400" b="1" dirty="0" smtClean="0"/>
              <a:t>on </a:t>
            </a:r>
            <a:r>
              <a:rPr lang="en-GB" sz="2400" b="1" dirty="0"/>
              <a:t>being made aware </a:t>
            </a:r>
            <a:r>
              <a:rPr lang="en-GB" sz="2400" b="1" dirty="0" smtClean="0"/>
              <a:t>of </a:t>
            </a:r>
            <a:r>
              <a:rPr lang="en-GB" sz="2400" b="1" dirty="0"/>
              <a:t>an  E-Safety </a:t>
            </a:r>
            <a:r>
              <a:rPr lang="en-GB" sz="2400" b="1" dirty="0" smtClean="0"/>
              <a:t>Issue:</a:t>
            </a:r>
            <a:endParaRPr lang="en-GB" sz="2400" b="1" dirty="0"/>
          </a:p>
        </p:txBody>
      </p:sp>
      <p:sp>
        <p:nvSpPr>
          <p:cNvPr id="4" name="Rectangle 3"/>
          <p:cNvSpPr/>
          <p:nvPr/>
        </p:nvSpPr>
        <p:spPr>
          <a:xfrm>
            <a:off x="2042892" y="762390"/>
            <a:ext cx="7867924" cy="1015663"/>
          </a:xfrm>
          <a:prstGeom prst="rect">
            <a:avLst/>
          </a:prstGeom>
        </p:spPr>
        <p:txBody>
          <a:bodyPr wrap="none">
            <a:spAutoFit/>
          </a:bodyPr>
          <a:lstStyle/>
          <a:p>
            <a:pPr algn="ctr"/>
            <a:r>
              <a:rPr lang="en-GB" sz="6000" b="1" u="sng" dirty="0" smtClean="0"/>
              <a:t>Teachers and other staff</a:t>
            </a:r>
            <a:endParaRPr lang="en-GB" sz="6000" b="1" u="sng" dirty="0"/>
          </a:p>
        </p:txBody>
      </p:sp>
    </p:spTree>
    <p:extLst>
      <p:ext uri="{BB962C8B-B14F-4D97-AF65-F5344CB8AC3E}">
        <p14:creationId xmlns:p14="http://schemas.microsoft.com/office/powerpoint/2010/main" val="2775689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654</Words>
  <Application>Microsoft Office PowerPoint</Application>
  <PresentationFormat>Widescreen</PresentationFormat>
  <Paragraphs>83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 GITTINS</dc:creator>
  <cp:lastModifiedBy>Mr J LING</cp:lastModifiedBy>
  <cp:revision>52</cp:revision>
  <dcterms:created xsi:type="dcterms:W3CDTF">2015-11-16T14:36:57Z</dcterms:created>
  <dcterms:modified xsi:type="dcterms:W3CDTF">2019-09-26T16:29:53Z</dcterms:modified>
</cp:coreProperties>
</file>